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56" r:id="rId5"/>
    <p:sldId id="323" r:id="rId6"/>
    <p:sldId id="333" r:id="rId7"/>
    <p:sldId id="322" r:id="rId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323"/>
            <p14:sldId id="333"/>
            <p14:sldId id="32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1E4939-2A18-26EE-62C9-5744159896C6}" name="FRIEND, Matt (NHS ENGLAND - T1510)" initials="FT" userId="S::matt.friend2_nhs.net#ext#@nhsengland.onmicrosoft.com::cf827b21-300d-413c-95e4-71b0d6567eba" providerId="AD"/>
  <p188:author id="{4C365A5C-BEE9-9378-5C8D-3C84997F69E3}" name="Alex Wilson 3" initials="A3" userId="S::alex.wilson3@england.nhs.uk::fdd626b5-a0a2-43c2-9dbd-ac19f4ed4bb8" providerId="AD"/>
  <p188:author id="{7903465E-DCF1-12C1-4390-ED2A33853553}" name="Nora Ismail" initials="NI" userId="S::nora.ismail@england.nhs.uk::19f32041-e611-4185-a158-ba1c1a5e74ca" providerId="AD"/>
  <p188:author id="{9F0A1468-BFE3-CE9E-44F5-CBF1153328CC}" name="Nazareth Ayele-Gayle" initials="NA" userId="S::nazareth.ayele-gayle@england.nhs.uk::b9e84db4-9630-4ed2-bfde-31471e99e586" providerId="AD"/>
  <p188:author id="{01352A69-F00A-6534-A4E8-32522A4FE363}" name="Amy Anderson" initials="AA" userId="S::amy.anderson26@england.nhs.uk::fe997e4f-56f6-4706-bb63-9a5246e42e0d" providerId="AD"/>
  <p188:author id="{3A9AFC69-F60D-7B77-8053-FDBCFC4F651A}" name="Rebecka Fosher" initials="RF" userId="S::rebecka.fosher@england.nhs.uk::6784367d-112e-4cd5-a305-546880e50523" providerId="AD"/>
  <p188:author id="{C042896C-7EEB-6E27-C2B6-0C02B4976E4C}" name="Samana Haq" initials="SH" userId="S::samana.haq@england.nhs.uk::f466122b-fb96-48ba-afa3-8f80ca9d3411" providerId="AD"/>
  <p188:author id="{E3A7807F-534A-2C0C-22D0-3AC88BAEE766}" name="Carl Alexander" initials="CA" userId="S::carl.alexander1@england.nhs.uk::3aeab0ee-b021-4769-9180-6e5b1545d667" providerId="AD"/>
  <p188:author id="{4F5EC893-6B42-19FF-342A-C27DEA38AED1}" name="Ruairi O'connor" initials="RO" userId="S::Ruairi.O'connor@england.nhs.uk::f30a60c9-df80-42ce-b680-1144742c331d" providerId="AD"/>
  <p188:author id="{294C2FA4-1212-A047-06E9-4C55AEEC9142}" name="Caroline Wright" initials="CW" userId="S::caroline.symes@england.nhs.uk::9958ef12-c590-47fe-8781-edd74229ab85" providerId="AD"/>
  <p188:author id="{7EFE36B5-A493-BF95-6520-1604C1C1D8C8}" name="Caroline Wright" initials="CW" userId="S::caroline.wright50@england.nhs.uk::9958ef12-c590-47fe-8781-edd74229ab85" providerId="AD"/>
  <p188:author id="{7ABEADB5-FED7-81FA-A2D0-88FE7AD93CBF}" name="Dominic Fear" initials="DF" userId="S::Dominic.Fear@england.nhs.uk::ec763617-44fe-4e37-84fd-d5177612cc78" providerId="AD"/>
  <p188:author id="{31FF7FC1-197B-F652-02CD-F2934539C562}" name="Katie" initials="K" userId="S::Katie.Williamson-Walsh@england.nhs.uk::b6a35028-6239-44d3-8d44-e73f84a7a5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eanor Yorke" initials="EY" lastIdx="2" clrIdx="0">
    <p:extLst>
      <p:ext uri="{19B8F6BF-5375-455C-9EA6-DF929625EA0E}">
        <p15:presenceInfo xmlns:p15="http://schemas.microsoft.com/office/powerpoint/2012/main" userId="S::eleanor.yorke@england.nhs.uk::dc4adc62-226f-40d3-a3b8-738224356e3d" providerId="AD"/>
      </p:ext>
    </p:extLst>
  </p:cmAuthor>
  <p:cmAuthor id="2" name="Dominic Fear" initials="DF" lastIdx="1" clrIdx="1">
    <p:extLst>
      <p:ext uri="{19B8F6BF-5375-455C-9EA6-DF929625EA0E}">
        <p15:presenceInfo xmlns:p15="http://schemas.microsoft.com/office/powerpoint/2012/main" userId="S::Dominic.Fear@england.nhs.uk::ec763617-44fe-4e37-84fd-d5177612cc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133087"/>
    <a:srgbClr val="8384AE"/>
    <a:srgbClr val="003087"/>
    <a:srgbClr val="2F407A"/>
    <a:srgbClr val="1E3A78"/>
    <a:srgbClr val="4E578E"/>
    <a:srgbClr val="1F3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2F572-34AF-3987-1303-908FC4E96131}" v="46" dt="2024-05-17T08:52:37.665"/>
    <p1510:client id="{20398D3E-7514-405A-8E96-98C429BD8B99}" v="628" dt="2024-05-17T10:42:37.996"/>
    <p1510:client id="{2CD06969-714C-4AFD-95EC-31389B0B664A}" v="9782" dt="2024-05-17T18:50:35.294"/>
    <p1510:client id="{55550E89-DFA9-4253-B10E-8A8D9EE0B459}" v="1" dt="2024-05-17T14:53:52.041"/>
    <p1510:client id="{7922D0C0-00A0-5DDF-AAAB-BB38DE20A0A7}" v="230" dt="2024-05-17T09:27:21.334"/>
    <p1510:client id="{794A3BA8-3E29-2AAA-896E-4C466D8F3761}" v="14" dt="2024-05-17T13:54:55.787"/>
    <p1510:client id="{802627F8-1E03-75AC-5B0C-57E8F0A79993}" v="98" dt="2024-05-17T16:10:08.581"/>
    <p1510:client id="{86B61A4F-E131-A70E-C631-EDFF222E0760}" v="98" dt="2024-05-17T11:33:39.710"/>
    <p1510:client id="{F5C406CC-98B1-4CE0-4768-4795F0A85C0C}" v="227" dt="2024-05-17T15:48:34.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3"/>
          </a:xfrm>
          <a:prstGeom prst="rect">
            <a:avLst/>
          </a:prstGeom>
        </p:spPr>
        <p:txBody>
          <a:bodyPr vert="horz" lIns="95718" tIns="47859" rIns="95718" bIns="47859" rtlCol="0"/>
          <a:lstStyle>
            <a:lvl1pPr algn="l">
              <a:defRPr sz="1300"/>
            </a:lvl1pPr>
          </a:lstStyle>
          <a:p>
            <a:endParaRPr lang="en-US" dirty="0"/>
          </a:p>
        </p:txBody>
      </p:sp>
      <p:sp>
        <p:nvSpPr>
          <p:cNvPr id="3" name="Date Placeholder 2"/>
          <p:cNvSpPr>
            <a:spLocks noGrp="1"/>
          </p:cNvSpPr>
          <p:nvPr>
            <p:ph type="dt" idx="1"/>
          </p:nvPr>
        </p:nvSpPr>
        <p:spPr>
          <a:xfrm>
            <a:off x="3857637" y="0"/>
            <a:ext cx="2951163" cy="498853"/>
          </a:xfrm>
          <a:prstGeom prst="rect">
            <a:avLst/>
          </a:prstGeom>
        </p:spPr>
        <p:txBody>
          <a:bodyPr vert="horz" lIns="95718" tIns="47859" rIns="95718" bIns="47859" rtlCol="0"/>
          <a:lstStyle>
            <a:lvl1pPr algn="r">
              <a:defRPr sz="1300"/>
            </a:lvl1pPr>
          </a:lstStyle>
          <a:p>
            <a:fld id="{826E8166-861C-9749-BA34-7BAEFB665376}" type="datetimeFigureOut">
              <a:rPr lang="en-US" smtClean="0"/>
              <a:t>5/21/2025</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5718" tIns="47859" rIns="95718" bIns="47859"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5718" tIns="47859" rIns="95718" bIns="4785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3662"/>
            <a:ext cx="2951163" cy="498851"/>
          </a:xfrm>
          <a:prstGeom prst="rect">
            <a:avLst/>
          </a:prstGeom>
        </p:spPr>
        <p:txBody>
          <a:bodyPr vert="horz" lIns="95718" tIns="47859" rIns="95718" bIns="478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7637" y="9443662"/>
            <a:ext cx="2951163" cy="498851"/>
          </a:xfrm>
          <a:prstGeom prst="rect">
            <a:avLst/>
          </a:prstGeom>
        </p:spPr>
        <p:txBody>
          <a:bodyPr vert="horz" lIns="95718" tIns="47859" rIns="95718" bIns="47859" rtlCol="0" anchor="b"/>
          <a:lstStyle>
            <a:lvl1pPr algn="r">
              <a:defRPr sz="1300"/>
            </a:lvl1pPr>
          </a:lstStyle>
          <a:p>
            <a:fld id="{475A181E-18D3-E54E-A851-DA26FBA37517}" type="slidenum">
              <a:rPr lang="en-US" smtClean="0"/>
              <a:t>‹#›</a:t>
            </a:fld>
            <a:endParaRPr lang="en-US" dirty="0"/>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5A181E-18D3-E54E-A851-DA26FBA37517}" type="slidenum">
              <a:rPr lang="en-US" smtClean="0"/>
              <a:t>1</a:t>
            </a:fld>
            <a:endParaRPr lang="en-US" dirty="0"/>
          </a:p>
        </p:txBody>
      </p:sp>
    </p:spTree>
    <p:extLst>
      <p:ext uri="{BB962C8B-B14F-4D97-AF65-F5344CB8AC3E}">
        <p14:creationId xmlns:p14="http://schemas.microsoft.com/office/powerpoint/2010/main" val="196349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5A181E-18D3-E54E-A851-DA26FBA37517}" type="slidenum">
              <a:rPr lang="en-US" smtClean="0"/>
              <a:t>4</a:t>
            </a:fld>
            <a:endParaRPr lang="en-US" dirty="0"/>
          </a:p>
        </p:txBody>
      </p:sp>
    </p:spTree>
    <p:extLst>
      <p:ext uri="{BB962C8B-B14F-4D97-AF65-F5344CB8AC3E}">
        <p14:creationId xmlns:p14="http://schemas.microsoft.com/office/powerpoint/2010/main" val="3326333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a:xfrm>
            <a:off x="2407084" y="6311900"/>
            <a:ext cx="7377831" cy="401638"/>
          </a:xfrm>
        </p:spPr>
        <p:txBody>
          <a:bodyPr/>
          <a:lstStyle>
            <a:lvl1pPr>
              <a:defRPr b="1">
                <a:solidFill>
                  <a:srgbClr val="FF0000"/>
                </a:solidFill>
              </a:defRPr>
            </a:lvl1pPr>
          </a:lstStyle>
          <a:p>
            <a:r>
              <a:rPr lang="en-GB"/>
              <a:t>THIS CONTENT IS UNDER STRICT EMBARGO UNTIL MONDAY 20 MAY PM     NHS ORGANISATIONS MUST FOLLOW THE COMMUNICATIONS SCHEDULE ON SLIDE 5</a:t>
            </a:r>
            <a:endParaRPr lang="en-US" dirty="0"/>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a:xfrm>
            <a:off x="2015067" y="6356350"/>
            <a:ext cx="8509000" cy="365125"/>
          </a:xfrm>
        </p:spPr>
        <p:txBody>
          <a:bodyPr/>
          <a:lstStyle>
            <a:lvl1pPr>
              <a:defRPr>
                <a:latin typeface="Arial" panose="020B0604020202020204" pitchFamily="34" charset="0"/>
                <a:cs typeface="Arial" panose="020B0604020202020204" pitchFamily="34" charset="0"/>
              </a:defRPr>
            </a:lvl1pPr>
          </a:lstStyle>
          <a:p>
            <a:r>
              <a:rPr lang="en-GB"/>
              <a:t>THIS CONTENT IS UNDER STRICT EMBARGO UNTIL MONDAY 20 MAY PM     NHS ORGANISATIONS MUST FOLLOW THE COMMUNICATIONS SCHEDULE ON SLIDE 5</a:t>
            </a:r>
            <a:endParaRPr lang="en-US" dirty="0"/>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r>
              <a:rPr lang="en-GB"/>
              <a:t>THIS CONTENT IS UNDER STRICT EMBARGO UNTIL MONDAY 20 MAY PM     NHS ORGANISATIONS MUST FOLLOW THE COMMUNICATIONS SCHEDULE ON SLIDE 5</a:t>
            </a:r>
            <a:endParaRPr lang="en-US" dirty="0"/>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THIS CONTENT IS UNDER STRICT EMBARGO UNTIL MONDAY 20 MAY PM     NHS ORGANISATIONS MUST FOLLOW THE COMMUNICATIONS SCHEDULE ON SLIDE 5</a:t>
            </a:r>
            <a:endParaRPr lang="en-US" dirty="0"/>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dirty="0"/>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nhs.uk/infected-blood-suppor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pctest.nhs.uk/" TargetMode="External"/><Relationship Id="rId7" Type="http://schemas.openxmlformats.org/officeDocument/2006/relationships/hyperlink" Target="https://gbr01.safelinks.protection.outlook.com/?url=https%3A%2F%2Fwww.blood.co.uk%2Fthe-donation-process%2Ffurther-information%2Fyour-safety%2F&amp;data=05%7C02%7Ccaroline.wright50%40nhs.net%7Cc7627588fa68485167d208dc75c0d7b7%7C37c354b285b047f5b22207b48d774ee3%7C0%7C0%7C638514718311790312%7CUnknown%7CTWFpbGZsb3d8eyJWIjoiMC4wLjAwMDAiLCJQIjoiV2luMzIiLCJBTiI6Ik1haWwiLCJXVCI6Mn0%3D%7C0%7C%7C%7C&amp;sdata=XB4qvQ%2BzrUCxgtPUs9%2B76Mv7RJEpN0YENKnNH74dTTI%3D&amp;reserved=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nhs.uk/service-search/other-health-services/hiv-testing" TargetMode="External"/><Relationship Id="rId5" Type="http://schemas.openxmlformats.org/officeDocument/2006/relationships/hyperlink" Target="https://www.nhs.uk/conditions/hiv-and-aids/diagnosis/" TargetMode="External"/><Relationship Id="rId4" Type="http://schemas.openxmlformats.org/officeDocument/2006/relationships/hyperlink" Target="https://www.nhs.uk/conditions/hepatitis-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hepctest.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1127464" y="1827201"/>
            <a:ext cx="10005134" cy="2516073"/>
          </a:xfrm>
          <a:prstGeom prst="rect">
            <a:avLst/>
          </a:prstGeom>
          <a:noFill/>
        </p:spPr>
        <p:txBody>
          <a:bodyPr wrap="square" lIns="91440" tIns="45720" rIns="91440" bIns="45720" rtlCol="0" anchor="t">
            <a:spAutoFit/>
          </a:bodyPr>
          <a:lstStyle/>
          <a:p>
            <a:pPr>
              <a:lnSpc>
                <a:spcPts val="6280"/>
              </a:lnSpc>
            </a:pPr>
            <a:r>
              <a:rPr lang="en-US" sz="6600" b="1" dirty="0">
                <a:solidFill>
                  <a:srgbClr val="005EB8"/>
                </a:solidFill>
                <a:latin typeface="Arial"/>
                <a:cs typeface="Arial"/>
              </a:rPr>
              <a:t>Infected Blood Inquiry key messages for patients and the public</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2" name="TextBox 1">
            <a:extLst>
              <a:ext uri="{FF2B5EF4-FFF2-40B4-BE49-F238E27FC236}">
                <a16:creationId xmlns:a16="http://schemas.microsoft.com/office/drawing/2014/main" id="{9CE59A5D-7950-4D1D-8F80-6D622E9A8383}"/>
              </a:ext>
            </a:extLst>
          </p:cNvPr>
          <p:cNvSpPr txBox="1"/>
          <p:nvPr/>
        </p:nvSpPr>
        <p:spPr>
          <a:xfrm>
            <a:off x="1127464" y="4687886"/>
            <a:ext cx="7924157" cy="400110"/>
          </a:xfrm>
          <a:prstGeom prst="rect">
            <a:avLst/>
          </a:prstGeom>
          <a:noFill/>
        </p:spPr>
        <p:txBody>
          <a:bodyPr wrap="none" lIns="91440" tIns="45720" rIns="91440" bIns="45720" rtlCol="0" anchor="t">
            <a:spAutoFit/>
          </a:bodyPr>
          <a:lstStyle/>
          <a:p>
            <a:r>
              <a:rPr lang="en-GB" sz="2000" b="1" dirty="0">
                <a:solidFill>
                  <a:srgbClr val="005EB8"/>
                </a:solidFill>
                <a:latin typeface="Arial"/>
                <a:cs typeface="Arial"/>
              </a:rPr>
              <a:t>To support publication of the final Inquiry report on 20 May 2024</a:t>
            </a:r>
          </a:p>
        </p:txBody>
      </p:sp>
    </p:spTree>
    <p:extLst>
      <p:ext uri="{BB962C8B-B14F-4D97-AF65-F5344CB8AC3E}">
        <p14:creationId xmlns:p14="http://schemas.microsoft.com/office/powerpoint/2010/main" val="77212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646331"/>
          </a:xfrm>
          <a:prstGeom prst="rect">
            <a:avLst/>
          </a:prstGeom>
          <a:noFill/>
        </p:spPr>
        <p:txBody>
          <a:bodyPr wrap="square" lIns="91440" tIns="45720" rIns="91440" bIns="45720" rtlCol="0" anchor="t">
            <a:spAutoFit/>
          </a:bodyPr>
          <a:lstStyle/>
          <a:p>
            <a:r>
              <a:rPr lang="en-US" sz="3600" b="1" dirty="0">
                <a:solidFill>
                  <a:srgbClr val="005EB8"/>
                </a:solidFill>
                <a:latin typeface="Arial"/>
                <a:cs typeface="Arial"/>
              </a:rPr>
              <a:t>Key messages – patients and the public</a:t>
            </a:r>
            <a:endParaRPr lang="en-US" dirty="0"/>
          </a:p>
        </p:txBody>
      </p:sp>
      <p:sp>
        <p:nvSpPr>
          <p:cNvPr id="3" name="TextBox 2">
            <a:extLst>
              <a:ext uri="{FF2B5EF4-FFF2-40B4-BE49-F238E27FC236}">
                <a16:creationId xmlns:a16="http://schemas.microsoft.com/office/drawing/2014/main" id="{172B8F1F-6ADD-48C6-D5E0-B72F234203E2}"/>
              </a:ext>
            </a:extLst>
          </p:cNvPr>
          <p:cNvSpPr txBox="1"/>
          <p:nvPr/>
        </p:nvSpPr>
        <p:spPr>
          <a:xfrm>
            <a:off x="288190" y="1269486"/>
            <a:ext cx="1117941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latin typeface="Arial"/>
                <a:ea typeface="+mn-lt"/>
                <a:cs typeface="Arial"/>
              </a:rPr>
              <a:t>We know that people may be concerned about their own health following recent media coverage, so we have set up a new online resource for patients and the public to find help and support - </a:t>
            </a:r>
            <a:r>
              <a:rPr lang="en-GB" sz="1600" dirty="0">
                <a:effectLst/>
                <a:hlinkClick r:id="rId3" tooltip="http://nhs.uk/infected-blood-support"/>
              </a:rPr>
              <a:t>https://nhs.uk/infected-blood-support</a:t>
            </a:r>
            <a:endParaRPr lang="en-GB" sz="1600" dirty="0">
              <a:effectLst/>
            </a:endParaRPr>
          </a:p>
          <a:p>
            <a:endParaRPr lang="en-GB" sz="1600" dirty="0">
              <a:latin typeface="Arial" panose="020B0604020202020204" pitchFamily="34" charset="0"/>
              <a:ea typeface="+mn-lt"/>
              <a:cs typeface="Arial" panose="020B0604020202020204" pitchFamily="34" charset="0"/>
            </a:endParaRPr>
          </a:p>
          <a:p>
            <a:pPr marL="285750" indent="-285750">
              <a:buFont typeface="Arial"/>
              <a:buChar char="•"/>
            </a:pPr>
            <a:r>
              <a:rPr lang="en-GB" sz="1600" dirty="0">
                <a:latin typeface="Arial"/>
                <a:cs typeface="Arial"/>
              </a:rPr>
              <a:t>Since 1991, all blood donated in the UK is </a:t>
            </a:r>
            <a:r>
              <a:rPr lang="en-GB" sz="1600" dirty="0">
                <a:latin typeface="Arial"/>
                <a:ea typeface="+mn-lt"/>
                <a:cs typeface="Arial"/>
              </a:rPr>
              <a:t>screened and distributed by NHS Blood and Transplant following rigorous safety standards and testing to protect both donors and patients.</a:t>
            </a:r>
            <a:br>
              <a:rPr lang="en-US"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marL="285750" indent="-285750">
              <a:buFont typeface="Arial"/>
              <a:buChar char="•"/>
            </a:pPr>
            <a:r>
              <a:rPr lang="en-GB" sz="1600" dirty="0">
                <a:latin typeface="Arial"/>
                <a:cs typeface="Arial"/>
              </a:rPr>
              <a:t>Since testing has been introduced, the risk of getting an infection from a blood transfusion or blood products is very low. </a:t>
            </a:r>
            <a:endParaRPr lang="en-GB" sz="1600" dirty="0">
              <a:latin typeface="Arial" panose="020B0604020202020204" pitchFamily="34" charset="0"/>
              <a:ea typeface="+mn-lt"/>
              <a:cs typeface="Arial" panose="020B0604020202020204" pitchFamily="34" charset="0"/>
            </a:endParaRPr>
          </a:p>
          <a:p>
            <a:endParaRPr lang="en-GB" sz="1600" dirty="0">
              <a:latin typeface="Arial" panose="020B0604020202020204" pitchFamily="34" charset="0"/>
              <a:ea typeface="+mn-lt"/>
              <a:cs typeface="Arial" panose="020B0604020202020204" pitchFamily="34" charset="0"/>
            </a:endParaRPr>
          </a:p>
          <a:p>
            <a:pPr marL="285750" indent="-285750">
              <a:buFont typeface="Arial"/>
              <a:buChar char="•"/>
            </a:pPr>
            <a:r>
              <a:rPr lang="en-GB" sz="1600" dirty="0">
                <a:latin typeface="Arial"/>
                <a:ea typeface="+mn-lt"/>
                <a:cs typeface="Arial"/>
              </a:rPr>
              <a:t>All blood donors are screened at every donation and every donation is tested before it is sent to hospitals. Blood services and blood safety has been transformed, not only in terms of technological advances in testing but also in the way donors are recruited and checked they are safe to donate.</a:t>
            </a:r>
            <a:br>
              <a:rPr lang="en-US" sz="1600" dirty="0">
                <a:latin typeface="Arial" panose="020B0604020202020204" pitchFamily="34" charset="0"/>
                <a:cs typeface="Arial" panose="020B0604020202020204" pitchFamily="34" charset="0"/>
              </a:rPr>
            </a:br>
            <a:r>
              <a:rPr lang="en-GB" sz="1600" dirty="0">
                <a:latin typeface="Arial"/>
                <a:ea typeface="+mn-lt"/>
                <a:cs typeface="Arial"/>
              </a:rPr>
              <a:t> </a:t>
            </a:r>
          </a:p>
          <a:p>
            <a:pPr marL="285750" indent="-285750">
              <a:buFont typeface="Arial"/>
              <a:buChar char="•"/>
            </a:pPr>
            <a:r>
              <a:rPr lang="en-GB" sz="1600" dirty="0">
                <a:latin typeface="Arial"/>
                <a:ea typeface="+mn-lt"/>
                <a:cs typeface="Arial"/>
              </a:rPr>
              <a:t>Given the time that has elapsed since the last use of infected blood products, most of those who were directly affected have been identified and started appropriate treatment. However, there may be a small number of patients where this is not the case, and particularly where they are living with asymptomatic hepatitis C</a:t>
            </a:r>
            <a:br>
              <a:rPr lang="en-US" sz="1600" dirty="0">
                <a:latin typeface="Arial" panose="020B0604020202020204" pitchFamily="34" charset="0"/>
                <a:cs typeface="Arial" panose="020B0604020202020204" pitchFamily="34" charset="0"/>
              </a:rPr>
            </a:br>
            <a:endParaRPr lang="en-GB" sz="1600" dirty="0">
              <a:latin typeface="Arial" panose="020B0604020202020204" pitchFamily="34" charset="0"/>
              <a:ea typeface="+mn-lt"/>
              <a:cs typeface="Arial" panose="020B0604020202020204" pitchFamily="34" charset="0"/>
            </a:endParaRPr>
          </a:p>
        </p:txBody>
      </p:sp>
      <p:sp>
        <p:nvSpPr>
          <p:cNvPr id="5" name="Footer Placeholder 2">
            <a:extLst>
              <a:ext uri="{FF2B5EF4-FFF2-40B4-BE49-F238E27FC236}">
                <a16:creationId xmlns:a16="http://schemas.microsoft.com/office/drawing/2014/main" id="{785FA484-B6F3-18BA-B1D0-82D3E81D4EA0}"/>
              </a:ext>
            </a:extLst>
          </p:cNvPr>
          <p:cNvSpPr>
            <a:spLocks noGrp="1"/>
          </p:cNvSpPr>
          <p:nvPr>
            <p:ph type="ftr" sz="quarter" idx="11"/>
          </p:nvPr>
        </p:nvSpPr>
        <p:spPr>
          <a:xfrm>
            <a:off x="1715040" y="6249710"/>
            <a:ext cx="8326582" cy="365125"/>
          </a:xfrm>
        </p:spPr>
        <p:txBody>
          <a:bodyPr/>
          <a:lstStyle/>
          <a:p>
            <a:r>
              <a:rPr lang="en-GB" b="1" dirty="0">
                <a:solidFill>
                  <a:srgbClr val="FF0000"/>
                </a:solidFill>
                <a:latin typeface="Arial" panose="020B0604020202020204" pitchFamily="34" charset="0"/>
                <a:cs typeface="Arial" panose="020B0604020202020204" pitchFamily="34" charset="0"/>
              </a:rPr>
              <a:t>THIS CONTENT IS UNDER STRICT EMBARGO UNTIL MONDAY 20 MAY PM     </a:t>
            </a:r>
          </a:p>
        </p:txBody>
      </p:sp>
    </p:spTree>
    <p:extLst>
      <p:ext uri="{BB962C8B-B14F-4D97-AF65-F5344CB8AC3E}">
        <p14:creationId xmlns:p14="http://schemas.microsoft.com/office/powerpoint/2010/main" val="261385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646331"/>
          </a:xfrm>
          <a:prstGeom prst="rect">
            <a:avLst/>
          </a:prstGeom>
          <a:noFill/>
        </p:spPr>
        <p:txBody>
          <a:bodyPr wrap="square" lIns="91440" tIns="45720" rIns="91440" bIns="45720" rtlCol="0" anchor="t">
            <a:spAutoFit/>
          </a:bodyPr>
          <a:lstStyle/>
          <a:p>
            <a:r>
              <a:rPr lang="en-US" sz="3600" b="1" dirty="0">
                <a:solidFill>
                  <a:srgbClr val="005EB8"/>
                </a:solidFill>
                <a:latin typeface="Arial"/>
                <a:cs typeface="Arial"/>
              </a:rPr>
              <a:t>Key messages – patients and the public</a:t>
            </a:r>
            <a:endParaRPr lang="en-US" dirty="0"/>
          </a:p>
        </p:txBody>
      </p:sp>
      <p:sp>
        <p:nvSpPr>
          <p:cNvPr id="3" name="TextBox 2">
            <a:extLst>
              <a:ext uri="{FF2B5EF4-FFF2-40B4-BE49-F238E27FC236}">
                <a16:creationId xmlns:a16="http://schemas.microsoft.com/office/drawing/2014/main" id="{172B8F1F-6ADD-48C6-D5E0-B72F234203E2}"/>
              </a:ext>
            </a:extLst>
          </p:cNvPr>
          <p:cNvSpPr txBox="1"/>
          <p:nvPr/>
        </p:nvSpPr>
        <p:spPr>
          <a:xfrm>
            <a:off x="506292" y="1307736"/>
            <a:ext cx="1117941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latin typeface="Arial"/>
                <a:ea typeface="+mn-lt"/>
                <a:cs typeface="+mn-lt"/>
              </a:rPr>
              <a:t>If you are concerned about a possible hepatitis C infection, you can book a home NHS test online. The tests are free and confidential. To receive a self-testing kit which can be quickly dispatched to your home visit </a:t>
            </a:r>
            <a:r>
              <a:rPr lang="en-GB" dirty="0">
                <a:latin typeface="Arial"/>
                <a:ea typeface="+mn-lt"/>
                <a:cs typeface="+mn-lt"/>
                <a:hlinkClick r:id="rId3"/>
              </a:rPr>
              <a:t>hepctest.nhs.uk</a:t>
            </a:r>
            <a:r>
              <a:rPr lang="en-GB" dirty="0">
                <a:latin typeface="Arial"/>
                <a:ea typeface="+mn-lt"/>
                <a:cs typeface="+mn-lt"/>
              </a:rPr>
              <a:t>.</a:t>
            </a:r>
          </a:p>
          <a:p>
            <a:pPr marL="285750" indent="-285750">
              <a:buFont typeface="Arial"/>
              <a:buChar char="•"/>
            </a:pPr>
            <a:endParaRPr lang="en-GB" dirty="0">
              <a:latin typeface="Arial"/>
              <a:ea typeface="+mn-lt"/>
              <a:cs typeface="+mn-lt"/>
            </a:endParaRPr>
          </a:p>
          <a:p>
            <a:pPr marL="285750" indent="-285750">
              <a:buFont typeface="Arial"/>
              <a:buChar char="•"/>
            </a:pPr>
            <a:r>
              <a:rPr lang="en-GB" dirty="0">
                <a:latin typeface="Arial"/>
                <a:ea typeface="+mn-lt"/>
                <a:cs typeface="Arial"/>
              </a:rPr>
              <a:t>Hepatitis B is also linked to infected blood, this usually clears up on its own without treatment, but could develop into chronic hepatitis B.  Patients can find out more information here - </a:t>
            </a:r>
            <a:r>
              <a:rPr lang="en-GB" dirty="0">
                <a:solidFill>
                  <a:schemeClr val="accent1"/>
                </a:solidFill>
                <a:latin typeface="Arial"/>
                <a:ea typeface="+mn-lt"/>
                <a:cs typeface="Arial"/>
                <a:hlinkClick r:id="rId4">
                  <a:extLst>
                    <a:ext uri="{A12FA001-AC4F-418D-AE19-62706E023703}">
                      <ahyp:hlinkClr xmlns:ahyp="http://schemas.microsoft.com/office/drawing/2018/hyperlinkcolor" val="tx"/>
                    </a:ext>
                  </a:extLst>
                </a:hlinkClick>
              </a:rPr>
              <a:t>hepatitis B information</a:t>
            </a:r>
            <a:br>
              <a:rPr lang="en-GB" dirty="0">
                <a:latin typeface="Arial"/>
                <a:ea typeface="+mn-lt"/>
                <a:cs typeface="+mn-lt"/>
              </a:rPr>
            </a:br>
            <a:endParaRPr lang="en-GB" dirty="0">
              <a:latin typeface="Arial"/>
              <a:ea typeface="+mn-lt"/>
              <a:cs typeface="+mn-lt"/>
            </a:endParaRPr>
          </a:p>
          <a:p>
            <a:pPr marL="285750" indent="-285750">
              <a:buFont typeface="Arial"/>
              <a:buChar char="•"/>
            </a:pPr>
            <a:r>
              <a:rPr lang="en-GB" dirty="0">
                <a:latin typeface="Arial"/>
                <a:ea typeface="+mn-lt"/>
                <a:cs typeface="+mn-lt"/>
              </a:rPr>
              <a:t>HIV testing is also provided to anyone free of charge on the NHS.  Home testing and home sampling kits are also available.  You can find out more about </a:t>
            </a:r>
            <a:r>
              <a:rPr lang="en-GB" dirty="0">
                <a:latin typeface="Arial"/>
                <a:ea typeface="+mn-lt"/>
                <a:cs typeface="+mn-lt"/>
                <a:hlinkClick r:id="rId5"/>
              </a:rPr>
              <a:t>HIV testing</a:t>
            </a:r>
            <a:r>
              <a:rPr lang="en-GB" dirty="0">
                <a:latin typeface="Arial"/>
                <a:ea typeface="+mn-lt"/>
                <a:cs typeface="+mn-lt"/>
              </a:rPr>
              <a:t> </a:t>
            </a:r>
            <a:r>
              <a:rPr lang="en-GB" dirty="0">
                <a:latin typeface="Arial"/>
                <a:ea typeface="+mn-lt"/>
                <a:cs typeface="Arial"/>
              </a:rPr>
              <a:t>and the </a:t>
            </a:r>
            <a:r>
              <a:rPr lang="en-GB" dirty="0">
                <a:latin typeface="Arial"/>
                <a:ea typeface="+mn-lt"/>
                <a:cs typeface="Arial"/>
                <a:hlinkClick r:id="rId6"/>
              </a:rPr>
              <a:t>HIV testing services search tool </a:t>
            </a:r>
            <a:r>
              <a:rPr lang="en-GB" dirty="0">
                <a:latin typeface="Arial"/>
                <a:ea typeface="+mn-lt"/>
                <a:cs typeface="+mn-lt"/>
              </a:rPr>
              <a:t>on the NHS website.</a:t>
            </a:r>
            <a:br>
              <a:rPr lang="en-GB" dirty="0">
                <a:latin typeface="Arial"/>
                <a:ea typeface="+mn-lt"/>
                <a:cs typeface="+mn-lt"/>
              </a:rPr>
            </a:br>
            <a:endParaRPr lang="en-GB" sz="18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Patients who want more details about the safety of blood from donations in England can find more information here: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7"/>
              </a:rPr>
              <a:t>https://www.blood.co.uk/the-donation-process/further-information/your-safety/</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a:buChar char="•"/>
            </a:pPr>
            <a:endParaRPr lang="en-GB" dirty="0">
              <a:solidFill>
                <a:srgbClr val="FF0000"/>
              </a:solidFill>
              <a:latin typeface="Arial"/>
              <a:cs typeface="Calibri" panose="020F0502020204030204"/>
            </a:endParaRPr>
          </a:p>
          <a:p>
            <a:pPr marL="285750" indent="-285750">
              <a:buFont typeface="Arial"/>
              <a:buChar char="•"/>
            </a:pPr>
            <a:endParaRPr lang="en-GB" dirty="0">
              <a:latin typeface="Arial"/>
              <a:cs typeface="Arial"/>
            </a:endParaRPr>
          </a:p>
        </p:txBody>
      </p:sp>
      <p:sp>
        <p:nvSpPr>
          <p:cNvPr id="5" name="Footer Placeholder 2">
            <a:extLst>
              <a:ext uri="{FF2B5EF4-FFF2-40B4-BE49-F238E27FC236}">
                <a16:creationId xmlns:a16="http://schemas.microsoft.com/office/drawing/2014/main" id="{BAB31354-2421-53B1-321B-9C3D43C91E6B}"/>
              </a:ext>
            </a:extLst>
          </p:cNvPr>
          <p:cNvSpPr>
            <a:spLocks noGrp="1"/>
          </p:cNvSpPr>
          <p:nvPr>
            <p:ph type="ftr" sz="quarter" idx="11"/>
          </p:nvPr>
        </p:nvSpPr>
        <p:spPr>
          <a:xfrm>
            <a:off x="1715040" y="6226437"/>
            <a:ext cx="8326582" cy="365125"/>
          </a:xfrm>
        </p:spPr>
        <p:txBody>
          <a:bodyPr/>
          <a:lstStyle/>
          <a:p>
            <a:r>
              <a:rPr lang="en-GB" b="1" dirty="0">
                <a:solidFill>
                  <a:srgbClr val="FF0000"/>
                </a:solidFill>
                <a:latin typeface="Arial" panose="020B0604020202020204" pitchFamily="34" charset="0"/>
                <a:cs typeface="Arial" panose="020B0604020202020204" pitchFamily="34" charset="0"/>
              </a:rPr>
              <a:t>THIS CONTENT IS UNDER STRICT EMBARGO UNTIL MONDAY 20 MAY PM    </a:t>
            </a:r>
          </a:p>
        </p:txBody>
      </p:sp>
    </p:spTree>
    <p:extLst>
      <p:ext uri="{BB962C8B-B14F-4D97-AF65-F5344CB8AC3E}">
        <p14:creationId xmlns:p14="http://schemas.microsoft.com/office/powerpoint/2010/main" val="180037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82275" y="426744"/>
            <a:ext cx="6363258" cy="826701"/>
          </a:xfrm>
          <a:prstGeom prst="rect">
            <a:avLst/>
          </a:prstGeom>
          <a:noFill/>
        </p:spPr>
        <p:txBody>
          <a:bodyPr wrap="square" lIns="91440" tIns="45720" rIns="91440" bIns="45720" rtlCol="0" anchor="t">
            <a:spAutoFit/>
          </a:bodyPr>
          <a:lstStyle/>
          <a:p>
            <a:pPr>
              <a:lnSpc>
                <a:spcPts val="6280"/>
              </a:lnSpc>
            </a:pPr>
            <a:r>
              <a:rPr lang="en-US" sz="4400" b="1" dirty="0">
                <a:solidFill>
                  <a:srgbClr val="005EB8"/>
                </a:solidFill>
                <a:latin typeface="Arial"/>
                <a:cs typeface="Arial"/>
              </a:rPr>
              <a:t>Social media</a:t>
            </a:r>
          </a:p>
        </p:txBody>
      </p:sp>
      <p:sp>
        <p:nvSpPr>
          <p:cNvPr id="3" name="TextBox 2">
            <a:extLst>
              <a:ext uri="{FF2B5EF4-FFF2-40B4-BE49-F238E27FC236}">
                <a16:creationId xmlns:a16="http://schemas.microsoft.com/office/drawing/2014/main" id="{05853CAC-E882-4EAF-B7A1-891C68040ABE}"/>
              </a:ext>
            </a:extLst>
          </p:cNvPr>
          <p:cNvSpPr txBox="1"/>
          <p:nvPr/>
        </p:nvSpPr>
        <p:spPr>
          <a:xfrm>
            <a:off x="1182848" y="1652631"/>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09912DBE-BBE9-D369-96EF-2BE55F4235D0}"/>
              </a:ext>
            </a:extLst>
          </p:cNvPr>
          <p:cNvSpPr txBox="1"/>
          <p:nvPr/>
        </p:nvSpPr>
        <p:spPr>
          <a:xfrm>
            <a:off x="973336" y="2362188"/>
            <a:ext cx="5384712" cy="2246769"/>
          </a:xfrm>
          <a:prstGeom prst="rect">
            <a:avLst/>
          </a:prstGeom>
          <a:noFill/>
        </p:spPr>
        <p:txBody>
          <a:bodyPr wrap="square" lIns="91440" tIns="45720" rIns="91440" bIns="45720" anchor="t">
            <a:spAutoFit/>
          </a:bodyPr>
          <a:lstStyle/>
          <a:p>
            <a:r>
              <a:rPr lang="en-GB" b="1" dirty="0">
                <a:latin typeface="Arial"/>
                <a:ea typeface="Calibri"/>
                <a:cs typeface="Arial"/>
              </a:rPr>
              <a:t>Post for the hepatitis C portal:</a:t>
            </a:r>
            <a:br>
              <a:rPr lang="en-GB" i="1" dirty="0">
                <a:latin typeface="Arial"/>
                <a:ea typeface="Calibri"/>
                <a:cs typeface="Arial"/>
              </a:rPr>
            </a:br>
            <a:br>
              <a:rPr lang="en-GB" i="1" dirty="0">
                <a:latin typeface="Arial"/>
                <a:ea typeface="Calibri"/>
                <a:cs typeface="Arial"/>
              </a:rPr>
            </a:br>
            <a:r>
              <a:rPr lang="en-GB" i="1" dirty="0">
                <a:latin typeface="Arial"/>
                <a:ea typeface="Calibri"/>
                <a:cs typeface="Arial"/>
              </a:rPr>
              <a:t>Anyone worried they may be at risk of hepatitis C can order a confidential test online through our website.</a:t>
            </a:r>
            <a:endParaRPr lang="en-US" dirty="0">
              <a:latin typeface="Arial"/>
              <a:cs typeface="Arial"/>
            </a:endParaRPr>
          </a:p>
          <a:p>
            <a:endParaRPr lang="en-GB" dirty="0">
              <a:latin typeface="Arial"/>
              <a:cs typeface="Arial"/>
            </a:endParaRPr>
          </a:p>
          <a:p>
            <a:r>
              <a:rPr lang="en-GB" i="1" dirty="0">
                <a:solidFill>
                  <a:srgbClr val="FF0000"/>
                </a:solidFill>
                <a:latin typeface="Arial"/>
                <a:ea typeface="Segoe UI Emoji"/>
                <a:cs typeface="Arial"/>
              </a:rPr>
              <a:t>➡️</a:t>
            </a:r>
            <a:r>
              <a:rPr lang="en-GB" i="1" dirty="0">
                <a:solidFill>
                  <a:srgbClr val="FF0000"/>
                </a:solidFill>
                <a:latin typeface="Arial"/>
                <a:ea typeface="Calibri"/>
                <a:cs typeface="Arial"/>
              </a:rPr>
              <a:t> </a:t>
            </a:r>
            <a:r>
              <a:rPr lang="en-GB" i="1" dirty="0">
                <a:solidFill>
                  <a:srgbClr val="FF0000"/>
                </a:solidFill>
                <a:latin typeface="Arial"/>
                <a:ea typeface="Calibri"/>
                <a:cs typeface="Arial"/>
                <a:hlinkClick r:id="rId4"/>
              </a:rPr>
              <a:t>http://hepctest.nhs.uk</a:t>
            </a:r>
            <a:endParaRPr lang="en-GB" dirty="0">
              <a:latin typeface="Arial"/>
              <a:cs typeface="Arial"/>
            </a:endParaRPr>
          </a:p>
          <a:p>
            <a:endParaRPr lang="en-GB" sz="1400" dirty="0">
              <a:solidFill>
                <a:srgbClr val="FF0000"/>
              </a:solidFill>
              <a:latin typeface="Arial"/>
              <a:ea typeface="Calibri"/>
              <a:cs typeface="Arial"/>
            </a:endParaRPr>
          </a:p>
        </p:txBody>
      </p:sp>
      <p:sp>
        <p:nvSpPr>
          <p:cNvPr id="9" name="Footer Placeholder 2">
            <a:extLst>
              <a:ext uri="{FF2B5EF4-FFF2-40B4-BE49-F238E27FC236}">
                <a16:creationId xmlns:a16="http://schemas.microsoft.com/office/drawing/2014/main" id="{62B6A838-7262-E3DF-0D24-74B8F1E98D45}"/>
              </a:ext>
            </a:extLst>
          </p:cNvPr>
          <p:cNvSpPr>
            <a:spLocks noGrp="1"/>
          </p:cNvSpPr>
          <p:nvPr>
            <p:ph type="ftr" sz="quarter" idx="11"/>
          </p:nvPr>
        </p:nvSpPr>
        <p:spPr>
          <a:xfrm>
            <a:off x="1932709" y="6333129"/>
            <a:ext cx="8326582" cy="365125"/>
          </a:xfrm>
        </p:spPr>
        <p:txBody>
          <a:bodyPr/>
          <a:lstStyle/>
          <a:p>
            <a:r>
              <a:rPr lang="en-GB" b="1" dirty="0">
                <a:solidFill>
                  <a:srgbClr val="FF0000"/>
                </a:solidFill>
                <a:latin typeface="Arial" panose="020B0604020202020204" pitchFamily="34" charset="0"/>
                <a:cs typeface="Arial" panose="020B0604020202020204" pitchFamily="34" charset="0"/>
              </a:rPr>
              <a:t>THIS CONTENT IS UNDER STRICT EMBARGO UNTIL MONDAY 20 MAY PM    </a:t>
            </a:r>
          </a:p>
        </p:txBody>
      </p:sp>
      <p:pic>
        <p:nvPicPr>
          <p:cNvPr id="7" name="Picture 6" descr="A person holding a test tube&#10;&#10;Description automatically generated">
            <a:extLst>
              <a:ext uri="{FF2B5EF4-FFF2-40B4-BE49-F238E27FC236}">
                <a16:creationId xmlns:a16="http://schemas.microsoft.com/office/drawing/2014/main" id="{E452D0CE-EDA0-85C2-A718-633A95FB6B46}"/>
              </a:ext>
            </a:extLst>
          </p:cNvPr>
          <p:cNvPicPr>
            <a:picLocks noChangeAspect="1"/>
          </p:cNvPicPr>
          <p:nvPr/>
        </p:nvPicPr>
        <p:blipFill>
          <a:blip r:embed="rId5"/>
          <a:stretch>
            <a:fillRect/>
          </a:stretch>
        </p:blipFill>
        <p:spPr>
          <a:xfrm>
            <a:off x="6916327" y="2362188"/>
            <a:ext cx="2935265" cy="2862197"/>
          </a:xfrm>
          <a:prstGeom prst="rect">
            <a:avLst/>
          </a:prstGeom>
        </p:spPr>
      </p:pic>
    </p:spTree>
    <p:extLst>
      <p:ext uri="{BB962C8B-B14F-4D97-AF65-F5344CB8AC3E}">
        <p14:creationId xmlns:p14="http://schemas.microsoft.com/office/powerpoint/2010/main" val="1445140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aa80e5-d56c-4d46-9fae-88e3027e07ae">
      <UserInfo>
        <DisplayName>Lee Whitehead</DisplayName>
        <AccountId>28</AccountId>
        <AccountType/>
      </UserInfo>
      <UserInfo>
        <DisplayName>Alex Wilson 3</DisplayName>
        <AccountId>42</AccountId>
        <AccountType/>
      </UserInfo>
      <UserInfo>
        <DisplayName>Masuma Altaf</DisplayName>
        <AccountId>43</AccountId>
        <AccountType/>
      </UserInfo>
      <UserInfo>
        <DisplayName>Samana Haq</DisplayName>
        <AccountId>17</AccountId>
        <AccountType/>
      </UserInfo>
      <UserInfo>
        <DisplayName>Richard Morley</DisplayName>
        <AccountId>44</AccountId>
        <AccountType/>
      </UserInfo>
      <UserInfo>
        <DisplayName>Rachel Houlden</DisplayName>
        <AccountId>45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C4289294104D4490ADCBAAC977698D" ma:contentTypeVersion="6" ma:contentTypeDescription="Create a new document." ma:contentTypeScope="" ma:versionID="130fa29b024d4e462907aa82a3902fac">
  <xsd:schema xmlns:xsd="http://www.w3.org/2001/XMLSchema" xmlns:xs="http://www.w3.org/2001/XMLSchema" xmlns:p="http://schemas.microsoft.com/office/2006/metadata/properties" xmlns:ns2="42f5b677-35f6-4617-8fed-9a19dc90052f" xmlns:ns3="f6aa80e5-d56c-4d46-9fae-88e3027e07ae" targetNamespace="http://schemas.microsoft.com/office/2006/metadata/properties" ma:root="true" ma:fieldsID="fc55f1944be1386e528bfbc4188a2322" ns2:_="" ns3:_="">
    <xsd:import namespace="42f5b677-35f6-4617-8fed-9a19dc90052f"/>
    <xsd:import namespace="f6aa80e5-d56c-4d46-9fae-88e3027e07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5b677-35f6-4617-8fed-9a19dc9005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aa80e5-d56c-4d46-9fae-88e3027e07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47C2E-BD9F-44E5-AC92-6473AC24C5DE}">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f6aa80e5-d56c-4d46-9fae-88e3027e07ae"/>
    <ds:schemaRef ds:uri="http://schemas.openxmlformats.org/package/2006/metadata/core-properties"/>
    <ds:schemaRef ds:uri="42f5b677-35f6-4617-8fed-9a19dc90052f"/>
    <ds:schemaRef ds:uri="http://www.w3.org/XML/1998/namespace"/>
    <ds:schemaRef ds:uri="http://purl.org/dc/dcmitype/"/>
  </ds:schemaRefs>
</ds:datastoreItem>
</file>

<file path=customXml/itemProps2.xml><?xml version="1.0" encoding="utf-8"?>
<ds:datastoreItem xmlns:ds="http://schemas.openxmlformats.org/officeDocument/2006/customXml" ds:itemID="{7FA89E0A-D4AE-4B22-945E-7C6ACEDDA58A}">
  <ds:schemaRefs>
    <ds:schemaRef ds:uri="http://schemas.microsoft.com/sharepoint/v3/contenttype/forms"/>
  </ds:schemaRefs>
</ds:datastoreItem>
</file>

<file path=customXml/itemProps3.xml><?xml version="1.0" encoding="utf-8"?>
<ds:datastoreItem xmlns:ds="http://schemas.openxmlformats.org/officeDocument/2006/customXml" ds:itemID="{821E5FBC-27B1-4A24-BE2C-8D7D99F23EE5}">
  <ds:schemaRefs>
    <ds:schemaRef ds:uri="42f5b677-35f6-4617-8fed-9a19dc90052f"/>
    <ds:schemaRef ds:uri="f6aa80e5-d56c-4d46-9fae-88e3027e07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438</TotalTime>
  <Words>489</Words>
  <Application>Microsoft Office PowerPoint</Application>
  <PresentationFormat>Widescreen</PresentationFormat>
  <Paragraphs>25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Middleton3 Carole</cp:lastModifiedBy>
  <cp:revision>6</cp:revision>
  <cp:lastPrinted>2023-06-06T13:39:18Z</cp:lastPrinted>
  <dcterms:created xsi:type="dcterms:W3CDTF">2020-07-21T10:50:26Z</dcterms:created>
  <dcterms:modified xsi:type="dcterms:W3CDTF">2025-05-21T07:37:51Z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0x010100F0C4289294104D4490ADCBAAC977698D</vt:lpwstr>
  </property>
  <property fmtid="{D5CDD505-2E9C-101B-9397-08002B2CF9AE}" pid="3" name="MediaServiceImageTags">
    <vt:lpwstr/>
  </property>
</Properties>
</file>