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A523"/>
    <a:srgbClr val="E53C95"/>
    <a:srgbClr val="004D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39" autoAdjust="0"/>
    <p:restoredTop sz="94660"/>
  </p:normalViewPr>
  <p:slideViewPr>
    <p:cSldViewPr snapToGrid="0">
      <p:cViewPr varScale="1">
        <p:scale>
          <a:sx n="63" d="100"/>
          <a:sy n="63" d="100"/>
        </p:scale>
        <p:origin x="33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350178C-B700-43DC-938B-D65B7EA0826E}" type="datetimeFigureOut">
              <a:rPr lang="en-GB" smtClean="0"/>
              <a:t>22/12/2025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1983768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350178C-B700-43DC-938B-D65B7EA0826E}" type="datetimeFigureOut">
              <a:rPr lang="en-GB" smtClean="0"/>
              <a:t>22/12/2025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216176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350178C-B700-43DC-938B-D65B7EA0826E}" type="datetimeFigureOut">
              <a:rPr lang="en-GB" smtClean="0"/>
              <a:t>22/12/2025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1472992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350178C-B700-43DC-938B-D65B7EA0826E}" type="datetimeFigureOut">
              <a:rPr lang="en-GB" smtClean="0"/>
              <a:t>22/12/2025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112344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350178C-B700-43DC-938B-D65B7EA0826E}" type="datetimeFigureOut">
              <a:rPr lang="en-GB" smtClean="0"/>
              <a:t>22/12/2025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373817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350178C-B700-43DC-938B-D65B7EA0826E}" type="datetimeFigureOut">
              <a:rPr lang="en-GB" smtClean="0"/>
              <a:t>22/12/2025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8792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350178C-B700-43DC-938B-D65B7EA0826E}" type="datetimeFigureOut">
              <a:rPr lang="en-GB" smtClean="0"/>
              <a:t>22/12/2025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3699558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350178C-B700-43DC-938B-D65B7EA0826E}" type="datetimeFigureOut">
              <a:rPr lang="en-GB" smtClean="0"/>
              <a:t>22/12/2025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82450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0178C-B700-43DC-938B-D65B7EA0826E}" type="datetimeFigureOut">
              <a:rPr lang="en-GB" smtClean="0"/>
              <a:t>22/12/2025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2173905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5350178C-B700-43DC-938B-D65B7EA0826E}" type="datetimeFigureOut">
              <a:rPr lang="en-GB" smtClean="0"/>
              <a:t>22/12/2025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213646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5350178C-B700-43DC-938B-D65B7EA0826E}" type="datetimeFigureOut">
              <a:rPr lang="en-GB" smtClean="0"/>
              <a:t>22/12/2025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3C0B6B-B400-4D07-A026-FA26CF923BCE}" type="slidenum">
              <a:rPr lang="en-GB" smtClean="0"/>
              <a:t>‹#›</a:t>
            </a:fld>
            <a:endParaRPr lang="en-GB"/>
          </a:p>
        </p:txBody>
      </p:sp>
    </p:spTree>
    <p:extLst>
      <p:ext uri="{BB962C8B-B14F-4D97-AF65-F5344CB8AC3E}">
        <p14:creationId xmlns:p14="http://schemas.microsoft.com/office/powerpoint/2010/main" val="838813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5350178C-B700-43DC-938B-D65B7EA0826E}" type="datetimeFigureOut">
              <a:rPr lang="en-GB" smtClean="0"/>
              <a:t>22/12/2025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EC3C0B6B-B400-4D07-A026-FA26CF923BCE}" type="slidenum">
              <a:rPr lang="en-GB" smtClean="0"/>
              <a:t>‹#›</a:t>
            </a:fld>
            <a:endParaRPr lang="en-GB"/>
          </a:p>
        </p:txBody>
      </p:sp>
    </p:spTree>
    <p:extLst>
      <p:ext uri="{BB962C8B-B14F-4D97-AF65-F5344CB8AC3E}">
        <p14:creationId xmlns:p14="http://schemas.microsoft.com/office/powerpoint/2010/main" val="30016736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C3507F84-3C45-5711-DF9F-C422EFB61560}"/>
              </a:ext>
            </a:extLst>
          </p:cNvPr>
          <p:cNvPicPr>
            <a:picLocks noChangeAspect="1"/>
          </p:cNvPicPr>
          <p:nvPr/>
        </p:nvPicPr>
        <p:blipFill>
          <a:blip r:embed="rId2">
            <a:alphaModFix/>
          </a:blip>
          <a:stretch>
            <a:fillRect/>
          </a:stretch>
        </p:blipFill>
        <p:spPr>
          <a:xfrm>
            <a:off x="417095" y="8716797"/>
            <a:ext cx="2753617" cy="2425569"/>
          </a:xfrm>
          <a:prstGeom prst="rect">
            <a:avLst/>
          </a:prstGeom>
          <a:ln>
            <a:noFill/>
          </a:ln>
        </p:spPr>
      </p:pic>
      <p:sp>
        <p:nvSpPr>
          <p:cNvPr id="4" name="TextBox 3">
            <a:extLst>
              <a:ext uri="{FF2B5EF4-FFF2-40B4-BE49-F238E27FC236}">
                <a16:creationId xmlns:a16="http://schemas.microsoft.com/office/drawing/2014/main" id="{E2E024AF-0FD0-789C-E290-004720C2C8D2}"/>
              </a:ext>
            </a:extLst>
          </p:cNvPr>
          <p:cNvSpPr txBox="1"/>
          <p:nvPr/>
        </p:nvSpPr>
        <p:spPr>
          <a:xfrm>
            <a:off x="174600" y="2262418"/>
            <a:ext cx="5362599" cy="1021556"/>
          </a:xfrm>
          <a:prstGeom prst="wedgeRoundRectCallout">
            <a:avLst>
              <a:gd name="adj1" fmla="val -36087"/>
              <a:gd name="adj2" fmla="val 70352"/>
              <a:gd name="adj3" fmla="val 16667"/>
            </a:avLst>
          </a:prstGeom>
          <a:solidFill>
            <a:srgbClr val="004D69"/>
          </a:solidFill>
          <a:ln>
            <a:noFill/>
          </a:ln>
        </p:spPr>
        <p:txBody>
          <a:bodyPr wrap="square" rtlCol="0">
            <a:spAutoFit/>
          </a:bodyPr>
          <a:lstStyle/>
          <a:p>
            <a:pPr algn="ctr"/>
            <a:r>
              <a:rPr lang="en-GB" dirty="0">
                <a:solidFill>
                  <a:schemeClr val="bg1"/>
                </a:solidFill>
              </a:rPr>
              <a:t>Would you like to help improve the quality of care you receive from your GP Surgery and help develop the practice services and facilities? </a:t>
            </a:r>
          </a:p>
        </p:txBody>
      </p:sp>
      <p:sp>
        <p:nvSpPr>
          <p:cNvPr id="5" name="TextBox 4">
            <a:extLst>
              <a:ext uri="{FF2B5EF4-FFF2-40B4-BE49-F238E27FC236}">
                <a16:creationId xmlns:a16="http://schemas.microsoft.com/office/drawing/2014/main" id="{DF9ED449-D654-2E3B-81BC-B39A478B5C0C}"/>
              </a:ext>
            </a:extLst>
          </p:cNvPr>
          <p:cNvSpPr txBox="1"/>
          <p:nvPr/>
        </p:nvSpPr>
        <p:spPr>
          <a:xfrm>
            <a:off x="141156" y="4615170"/>
            <a:ext cx="4381357" cy="1021556"/>
          </a:xfrm>
          <a:prstGeom prst="wedgeRoundRectCallout">
            <a:avLst>
              <a:gd name="adj1" fmla="val -40709"/>
              <a:gd name="adj2" fmla="val 66124"/>
              <a:gd name="adj3" fmla="val 16667"/>
            </a:avLst>
          </a:prstGeom>
          <a:solidFill>
            <a:srgbClr val="8AA523"/>
          </a:solidFill>
          <a:ln>
            <a:noFill/>
          </a:ln>
        </p:spPr>
        <p:txBody>
          <a:bodyPr wrap="square" rtlCol="0">
            <a:spAutoFit/>
          </a:bodyPr>
          <a:lstStyle/>
          <a:p>
            <a:pPr algn="ctr"/>
            <a:r>
              <a:rPr lang="en-GB" dirty="0">
                <a:solidFill>
                  <a:schemeClr val="bg1"/>
                </a:solidFill>
              </a:rPr>
              <a:t>Do you want to hear how your practice is working behind the scenes to improve the service you receive?</a:t>
            </a:r>
          </a:p>
        </p:txBody>
      </p:sp>
      <p:sp>
        <p:nvSpPr>
          <p:cNvPr id="7" name="TextBox 6">
            <a:extLst>
              <a:ext uri="{FF2B5EF4-FFF2-40B4-BE49-F238E27FC236}">
                <a16:creationId xmlns:a16="http://schemas.microsoft.com/office/drawing/2014/main" id="{1E108625-4F41-5701-B891-E8FF9F7F4382}"/>
              </a:ext>
            </a:extLst>
          </p:cNvPr>
          <p:cNvSpPr txBox="1"/>
          <p:nvPr/>
        </p:nvSpPr>
        <p:spPr>
          <a:xfrm>
            <a:off x="3398168" y="10782632"/>
            <a:ext cx="3203404" cy="1200329"/>
          </a:xfrm>
          <a:prstGeom prst="rect">
            <a:avLst/>
          </a:prstGeom>
          <a:noFill/>
          <a:ln>
            <a:noFill/>
          </a:ln>
        </p:spPr>
        <p:txBody>
          <a:bodyPr wrap="square" rtlCol="0">
            <a:spAutoFit/>
          </a:bodyPr>
          <a:lstStyle/>
          <a:p>
            <a:pPr algn="ctr"/>
            <a:r>
              <a:rPr lang="en-GB" dirty="0"/>
              <a:t>If you are interested in volunteering and joining, please ask the team at reception for more information</a:t>
            </a:r>
          </a:p>
        </p:txBody>
      </p:sp>
      <p:sp>
        <p:nvSpPr>
          <p:cNvPr id="9" name="TextBox 8">
            <a:extLst>
              <a:ext uri="{FF2B5EF4-FFF2-40B4-BE49-F238E27FC236}">
                <a16:creationId xmlns:a16="http://schemas.microsoft.com/office/drawing/2014/main" id="{6CDE0AE2-D4A4-8F69-CEEC-0BACC7BE7CA0}"/>
              </a:ext>
            </a:extLst>
          </p:cNvPr>
          <p:cNvSpPr txBox="1"/>
          <p:nvPr/>
        </p:nvSpPr>
        <p:spPr>
          <a:xfrm>
            <a:off x="2133600" y="3593849"/>
            <a:ext cx="4612819" cy="715089"/>
          </a:xfrm>
          <a:prstGeom prst="wedgeRoundRectCallout">
            <a:avLst>
              <a:gd name="adj1" fmla="val 35098"/>
              <a:gd name="adj2" fmla="val 68782"/>
              <a:gd name="adj3" fmla="val 16667"/>
            </a:avLst>
          </a:prstGeom>
          <a:solidFill>
            <a:srgbClr val="E53C95"/>
          </a:solidFill>
          <a:ln>
            <a:noFill/>
          </a:ln>
        </p:spPr>
        <p:txBody>
          <a:bodyPr wrap="square" rtlCol="0">
            <a:spAutoFit/>
          </a:bodyPr>
          <a:lstStyle/>
          <a:p>
            <a:pPr algn="ctr"/>
            <a:r>
              <a:rPr lang="en-GB" dirty="0">
                <a:solidFill>
                  <a:schemeClr val="bg1"/>
                </a:solidFill>
              </a:rPr>
              <a:t>Would you like the opportunity to share your experiences and thoughts?</a:t>
            </a:r>
          </a:p>
        </p:txBody>
      </p:sp>
      <p:sp>
        <p:nvSpPr>
          <p:cNvPr id="15" name="TextBox 14">
            <a:extLst>
              <a:ext uri="{FF2B5EF4-FFF2-40B4-BE49-F238E27FC236}">
                <a16:creationId xmlns:a16="http://schemas.microsoft.com/office/drawing/2014/main" id="{8547E565-6786-6755-1460-81406BE97793}"/>
              </a:ext>
            </a:extLst>
          </p:cNvPr>
          <p:cNvSpPr txBox="1"/>
          <p:nvPr/>
        </p:nvSpPr>
        <p:spPr>
          <a:xfrm>
            <a:off x="3347175" y="8498535"/>
            <a:ext cx="3254397" cy="2031325"/>
          </a:xfrm>
          <a:prstGeom prst="rect">
            <a:avLst/>
          </a:prstGeom>
          <a:noFill/>
          <a:ln>
            <a:noFill/>
          </a:ln>
        </p:spPr>
        <p:txBody>
          <a:bodyPr wrap="square">
            <a:spAutoFit/>
          </a:bodyPr>
          <a:lstStyle/>
          <a:p>
            <a:pPr algn="ctr"/>
            <a:r>
              <a:rPr lang="en-GB" dirty="0"/>
              <a:t>We are setting up a Patient Participation Group (PPG), 4 times a year, consisting of patients, carers and GP practice staff to meet to discuss practice issues and patient experience to help improve the service</a:t>
            </a:r>
          </a:p>
        </p:txBody>
      </p:sp>
      <p:sp>
        <p:nvSpPr>
          <p:cNvPr id="17" name="TextBox 16">
            <a:extLst>
              <a:ext uri="{FF2B5EF4-FFF2-40B4-BE49-F238E27FC236}">
                <a16:creationId xmlns:a16="http://schemas.microsoft.com/office/drawing/2014/main" id="{1B67D1D4-DA7D-CAFC-1C12-05C5026BAEBD}"/>
              </a:ext>
            </a:extLst>
          </p:cNvPr>
          <p:cNvSpPr txBox="1"/>
          <p:nvPr/>
        </p:nvSpPr>
        <p:spPr>
          <a:xfrm>
            <a:off x="111578" y="248722"/>
            <a:ext cx="6634841" cy="1191816"/>
          </a:xfrm>
          <a:prstGeom prst="roundRect">
            <a:avLst/>
          </a:prstGeom>
          <a:solidFill>
            <a:srgbClr val="E53C95"/>
          </a:solidFill>
          <a:ln>
            <a:noFill/>
          </a:ln>
        </p:spPr>
        <p:txBody>
          <a:bodyPr wrap="square" rtlCol="0">
            <a:spAutoFit/>
          </a:bodyPr>
          <a:lstStyle/>
          <a:p>
            <a:pPr algn="ctr"/>
            <a:r>
              <a:rPr lang="en-GB" sz="3200" dirty="0">
                <a:solidFill>
                  <a:schemeClr val="bg1"/>
                </a:solidFill>
              </a:rPr>
              <a:t>Can you help shape the future of your practice?</a:t>
            </a:r>
          </a:p>
        </p:txBody>
      </p:sp>
      <p:sp>
        <p:nvSpPr>
          <p:cNvPr id="18" name="TextBox 17">
            <a:extLst>
              <a:ext uri="{FF2B5EF4-FFF2-40B4-BE49-F238E27FC236}">
                <a16:creationId xmlns:a16="http://schemas.microsoft.com/office/drawing/2014/main" id="{E68F299A-ED06-9069-C7AD-442D459C6C89}"/>
              </a:ext>
            </a:extLst>
          </p:cNvPr>
          <p:cNvSpPr txBox="1"/>
          <p:nvPr/>
        </p:nvSpPr>
        <p:spPr>
          <a:xfrm>
            <a:off x="2133600" y="5942959"/>
            <a:ext cx="4549797" cy="715089"/>
          </a:xfrm>
          <a:prstGeom prst="wedgeRoundRectCallout">
            <a:avLst>
              <a:gd name="adj1" fmla="val 40182"/>
              <a:gd name="adj2" fmla="val 63708"/>
              <a:gd name="adj3" fmla="val 16667"/>
            </a:avLst>
          </a:prstGeom>
          <a:solidFill>
            <a:srgbClr val="004D69"/>
          </a:solidFill>
          <a:ln>
            <a:noFill/>
          </a:ln>
        </p:spPr>
        <p:txBody>
          <a:bodyPr wrap="square" rtlCol="0">
            <a:spAutoFit/>
          </a:bodyPr>
          <a:lstStyle/>
          <a:p>
            <a:pPr algn="ctr"/>
            <a:r>
              <a:rPr lang="en-GB" dirty="0">
                <a:solidFill>
                  <a:schemeClr val="bg1"/>
                </a:solidFill>
              </a:rPr>
              <a:t>Would you like to gain patient perspective on local health services? </a:t>
            </a:r>
          </a:p>
        </p:txBody>
      </p:sp>
      <p:sp>
        <p:nvSpPr>
          <p:cNvPr id="2" name="TextBox 1">
            <a:extLst>
              <a:ext uri="{FF2B5EF4-FFF2-40B4-BE49-F238E27FC236}">
                <a16:creationId xmlns:a16="http://schemas.microsoft.com/office/drawing/2014/main" id="{01822CD2-741D-5C7F-61DC-CDFC48DFD276}"/>
              </a:ext>
            </a:extLst>
          </p:cNvPr>
          <p:cNvSpPr txBox="1"/>
          <p:nvPr/>
        </p:nvSpPr>
        <p:spPr>
          <a:xfrm>
            <a:off x="174601" y="6802917"/>
            <a:ext cx="3470538" cy="715089"/>
          </a:xfrm>
          <a:prstGeom prst="wedgeRoundRectCallout">
            <a:avLst>
              <a:gd name="adj1" fmla="val -43020"/>
              <a:gd name="adj2" fmla="val 82242"/>
              <a:gd name="adj3" fmla="val 16667"/>
            </a:avLst>
          </a:prstGeom>
          <a:solidFill>
            <a:srgbClr val="E53C95"/>
          </a:solidFill>
          <a:ln>
            <a:noFill/>
          </a:ln>
        </p:spPr>
        <p:txBody>
          <a:bodyPr wrap="square" rtlCol="0">
            <a:spAutoFit/>
          </a:bodyPr>
          <a:lstStyle/>
          <a:p>
            <a:pPr algn="ctr"/>
            <a:r>
              <a:rPr lang="en-GB" dirty="0">
                <a:solidFill>
                  <a:schemeClr val="bg1"/>
                </a:solidFill>
              </a:rPr>
              <a:t>Advance your knowledge of Primary Care?</a:t>
            </a:r>
          </a:p>
        </p:txBody>
      </p:sp>
      <p:sp>
        <p:nvSpPr>
          <p:cNvPr id="3" name="TextBox 2">
            <a:extLst>
              <a:ext uri="{FF2B5EF4-FFF2-40B4-BE49-F238E27FC236}">
                <a16:creationId xmlns:a16="http://schemas.microsoft.com/office/drawing/2014/main" id="{EA383F74-6C67-EA02-D6CB-E41851E8FD65}"/>
              </a:ext>
            </a:extLst>
          </p:cNvPr>
          <p:cNvSpPr txBox="1"/>
          <p:nvPr/>
        </p:nvSpPr>
        <p:spPr>
          <a:xfrm>
            <a:off x="2502568" y="7632358"/>
            <a:ext cx="4180829" cy="715089"/>
          </a:xfrm>
          <a:prstGeom prst="wedgeRoundRectCallout">
            <a:avLst>
              <a:gd name="adj1" fmla="val -40709"/>
              <a:gd name="adj2" fmla="val 66124"/>
              <a:gd name="adj3" fmla="val 16667"/>
            </a:avLst>
          </a:prstGeom>
          <a:solidFill>
            <a:srgbClr val="8AA523"/>
          </a:solidFill>
          <a:ln>
            <a:noFill/>
          </a:ln>
        </p:spPr>
        <p:txBody>
          <a:bodyPr wrap="square" rtlCol="0">
            <a:spAutoFit/>
          </a:bodyPr>
          <a:lstStyle/>
          <a:p>
            <a:pPr algn="ctr"/>
            <a:r>
              <a:rPr lang="en-GB" dirty="0">
                <a:solidFill>
                  <a:schemeClr val="bg1"/>
                </a:solidFill>
              </a:rPr>
              <a:t>Help to build 2-way communication between staff and patients</a:t>
            </a:r>
          </a:p>
        </p:txBody>
      </p:sp>
      <p:sp>
        <p:nvSpPr>
          <p:cNvPr id="6" name="Rectangle: Rounded Corners 5">
            <a:extLst>
              <a:ext uri="{FF2B5EF4-FFF2-40B4-BE49-F238E27FC236}">
                <a16:creationId xmlns:a16="http://schemas.microsoft.com/office/drawing/2014/main" id="{0EB277CC-49AD-232F-4805-4B048A05FFC5}"/>
              </a:ext>
            </a:extLst>
          </p:cNvPr>
          <p:cNvSpPr/>
          <p:nvPr/>
        </p:nvSpPr>
        <p:spPr>
          <a:xfrm>
            <a:off x="111578" y="1521875"/>
            <a:ext cx="6634841" cy="426967"/>
          </a:xfrm>
          <a:prstGeom prst="roundRect">
            <a:avLst/>
          </a:prstGeom>
          <a:solidFill>
            <a:srgbClr val="8AA5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JOIN OUR PATIENT PARTICIPATION GROUP!</a:t>
            </a:r>
          </a:p>
        </p:txBody>
      </p:sp>
      <p:pic>
        <p:nvPicPr>
          <p:cNvPr id="8" name="Picture 7">
            <a:extLst>
              <a:ext uri="{FF2B5EF4-FFF2-40B4-BE49-F238E27FC236}">
                <a16:creationId xmlns:a16="http://schemas.microsoft.com/office/drawing/2014/main" id="{15206317-9218-5904-879D-C42539E1E370}"/>
              </a:ext>
            </a:extLst>
          </p:cNvPr>
          <p:cNvPicPr>
            <a:picLocks noChangeAspect="1"/>
          </p:cNvPicPr>
          <p:nvPr/>
        </p:nvPicPr>
        <p:blipFill>
          <a:blip r:embed="rId3" cstate="print"/>
          <a:srcRect/>
          <a:stretch>
            <a:fillRect/>
          </a:stretch>
        </p:blipFill>
        <p:spPr bwMode="auto">
          <a:xfrm>
            <a:off x="50993" y="11154171"/>
            <a:ext cx="3347175" cy="715089"/>
          </a:xfrm>
          <a:prstGeom prst="rect">
            <a:avLst/>
          </a:prstGeom>
          <a:noFill/>
          <a:ln w="9525">
            <a:noFill/>
            <a:miter lim="800000"/>
            <a:headEnd/>
            <a:tailEnd/>
          </a:ln>
        </p:spPr>
      </p:pic>
    </p:spTree>
    <p:extLst>
      <p:ext uri="{BB962C8B-B14F-4D97-AF65-F5344CB8AC3E}">
        <p14:creationId xmlns:p14="http://schemas.microsoft.com/office/powerpoint/2010/main" val="272321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ouble Bracket 10">
            <a:extLst>
              <a:ext uri="{FF2B5EF4-FFF2-40B4-BE49-F238E27FC236}">
                <a16:creationId xmlns:a16="http://schemas.microsoft.com/office/drawing/2014/main" id="{41989EAA-FED6-1F4B-959C-1433003B3B05}"/>
              </a:ext>
            </a:extLst>
          </p:cNvPr>
          <p:cNvSpPr/>
          <p:nvPr/>
        </p:nvSpPr>
        <p:spPr>
          <a:xfrm>
            <a:off x="200025" y="10092820"/>
            <a:ext cx="6200774" cy="1728787"/>
          </a:xfrm>
          <a:prstGeom prst="bracketPair">
            <a:avLst/>
          </a:prstGeom>
          <a:solidFill>
            <a:srgbClr val="8AA523"/>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Double Bracket 9">
            <a:extLst>
              <a:ext uri="{FF2B5EF4-FFF2-40B4-BE49-F238E27FC236}">
                <a16:creationId xmlns:a16="http://schemas.microsoft.com/office/drawing/2014/main" id="{55CE0E78-1C18-BF53-1437-7D65E1AE79DC}"/>
              </a:ext>
            </a:extLst>
          </p:cNvPr>
          <p:cNvSpPr/>
          <p:nvPr/>
        </p:nvSpPr>
        <p:spPr>
          <a:xfrm>
            <a:off x="200025" y="7841462"/>
            <a:ext cx="6172201" cy="2088351"/>
          </a:xfrm>
          <a:prstGeom prst="bracketPair">
            <a:avLst/>
          </a:prstGeom>
          <a:solidFill>
            <a:schemeClr val="accent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Double Bracket 8">
            <a:extLst>
              <a:ext uri="{FF2B5EF4-FFF2-40B4-BE49-F238E27FC236}">
                <a16:creationId xmlns:a16="http://schemas.microsoft.com/office/drawing/2014/main" id="{618690A4-BB09-0D53-69C4-8C843B5BFC50}"/>
              </a:ext>
            </a:extLst>
          </p:cNvPr>
          <p:cNvSpPr/>
          <p:nvPr/>
        </p:nvSpPr>
        <p:spPr>
          <a:xfrm>
            <a:off x="185738" y="5371988"/>
            <a:ext cx="6186488" cy="2300288"/>
          </a:xfrm>
          <a:prstGeom prst="bracketPair">
            <a:avLst/>
          </a:prstGeom>
          <a:solidFill>
            <a:srgbClr val="E53C95"/>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Double Bracket 7">
            <a:extLst>
              <a:ext uri="{FF2B5EF4-FFF2-40B4-BE49-F238E27FC236}">
                <a16:creationId xmlns:a16="http://schemas.microsoft.com/office/drawing/2014/main" id="{48C0A845-CCDC-587B-5EA1-637FC0620735}"/>
              </a:ext>
            </a:extLst>
          </p:cNvPr>
          <p:cNvSpPr/>
          <p:nvPr/>
        </p:nvSpPr>
        <p:spPr>
          <a:xfrm>
            <a:off x="200025" y="3634979"/>
            <a:ext cx="6186488" cy="1443038"/>
          </a:xfrm>
          <a:prstGeom prst="bracketPair">
            <a:avLst/>
          </a:prstGeom>
          <a:solidFill>
            <a:schemeClr val="accent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Double Bracket 6">
            <a:extLst>
              <a:ext uri="{FF2B5EF4-FFF2-40B4-BE49-F238E27FC236}">
                <a16:creationId xmlns:a16="http://schemas.microsoft.com/office/drawing/2014/main" id="{3FBF9646-A491-68F5-7403-CF30093AD074}"/>
              </a:ext>
            </a:extLst>
          </p:cNvPr>
          <p:cNvSpPr/>
          <p:nvPr/>
        </p:nvSpPr>
        <p:spPr>
          <a:xfrm>
            <a:off x="185738" y="2106215"/>
            <a:ext cx="6186488" cy="1385887"/>
          </a:xfrm>
          <a:prstGeom prst="bracketPair">
            <a:avLst/>
          </a:prstGeom>
          <a:solidFill>
            <a:srgbClr val="8AA523"/>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a:extLst>
              <a:ext uri="{FF2B5EF4-FFF2-40B4-BE49-F238E27FC236}">
                <a16:creationId xmlns:a16="http://schemas.microsoft.com/office/drawing/2014/main" id="{06E97BAA-8842-FE89-04AB-2F7F82683AB1}"/>
              </a:ext>
            </a:extLst>
          </p:cNvPr>
          <p:cNvSpPr>
            <a:spLocks noGrp="1"/>
          </p:cNvSpPr>
          <p:nvPr>
            <p:ph type="title"/>
          </p:nvPr>
        </p:nvSpPr>
        <p:spPr>
          <a:xfrm>
            <a:off x="457201" y="318232"/>
            <a:ext cx="5915025" cy="1436861"/>
          </a:xfrm>
          <a:solidFill>
            <a:srgbClr val="E53C95"/>
          </a:solidFill>
        </p:spPr>
        <p:txBody>
          <a:bodyPr anchor="ctr">
            <a:normAutofit/>
          </a:bodyPr>
          <a:lstStyle/>
          <a:p>
            <a:pPr algn="ctr"/>
            <a:r>
              <a:rPr lang="en-GB" sz="6000" b="1" dirty="0">
                <a:solidFill>
                  <a:schemeClr val="bg1"/>
                </a:solidFill>
              </a:rPr>
              <a:t>FAQS</a:t>
            </a:r>
            <a:endParaRPr lang="en-US" sz="6000" b="1" dirty="0">
              <a:solidFill>
                <a:schemeClr val="bg1"/>
              </a:solidFill>
            </a:endParaRPr>
          </a:p>
        </p:txBody>
      </p:sp>
      <p:sp>
        <p:nvSpPr>
          <p:cNvPr id="6" name="Content Placeholder 5">
            <a:extLst>
              <a:ext uri="{FF2B5EF4-FFF2-40B4-BE49-F238E27FC236}">
                <a16:creationId xmlns:a16="http://schemas.microsoft.com/office/drawing/2014/main" id="{783FBD58-69F0-6EBE-8C25-21D9B518BE27}"/>
              </a:ext>
            </a:extLst>
          </p:cNvPr>
          <p:cNvSpPr>
            <a:spLocks noGrp="1"/>
          </p:cNvSpPr>
          <p:nvPr>
            <p:ph idx="1"/>
          </p:nvPr>
        </p:nvSpPr>
        <p:spPr>
          <a:xfrm>
            <a:off x="457201" y="2112174"/>
            <a:ext cx="5915025" cy="9415462"/>
          </a:xfrm>
        </p:spPr>
        <p:txBody>
          <a:bodyPr>
            <a:normAutofit fontScale="40000" lnSpcReduction="20000"/>
          </a:bodyPr>
          <a:lstStyle/>
          <a:p>
            <a:pPr marL="0" indent="0">
              <a:lnSpc>
                <a:spcPct val="170000"/>
              </a:lnSpc>
              <a:buNone/>
            </a:pPr>
            <a:r>
              <a:rPr lang="en-GB" sz="4000" b="1" dirty="0">
                <a:solidFill>
                  <a:schemeClr val="bg1"/>
                </a:solidFill>
              </a:rPr>
              <a:t>What is the PPG and why does it exist?</a:t>
            </a:r>
            <a:br>
              <a:rPr lang="en-GB" sz="3400" dirty="0">
                <a:solidFill>
                  <a:schemeClr val="bg1"/>
                </a:solidFill>
              </a:rPr>
            </a:br>
            <a:r>
              <a:rPr lang="en-GB" sz="3400" dirty="0">
                <a:solidFill>
                  <a:schemeClr val="bg1"/>
                </a:solidFill>
              </a:rPr>
              <a:t>The PPG is a group of patients who work together with the practice to help make things better for everyone. It’s all about putting patients at the heart of what we do – something the NHS really values and encourages.</a:t>
            </a:r>
          </a:p>
          <a:p>
            <a:pPr marL="0" indent="0">
              <a:lnSpc>
                <a:spcPct val="170000"/>
              </a:lnSpc>
              <a:buNone/>
            </a:pPr>
            <a:r>
              <a:rPr lang="en-GB" sz="4000" b="1" dirty="0">
                <a:solidFill>
                  <a:schemeClr val="bg1"/>
                </a:solidFill>
              </a:rPr>
              <a:t>Will it affect my care?</a:t>
            </a:r>
            <a:br>
              <a:rPr lang="en-GB" sz="3400" dirty="0">
                <a:solidFill>
                  <a:schemeClr val="bg1"/>
                </a:solidFill>
              </a:rPr>
            </a:br>
            <a:r>
              <a:rPr lang="en-GB" sz="3400" dirty="0">
                <a:solidFill>
                  <a:schemeClr val="bg1"/>
                </a:solidFill>
              </a:rPr>
              <a:t>Not at all. Being part of the PPG doesn’t affect your care in any way. Your medical records remain private, and anything you share as part of the group will be anonymous when discussed with the practice.</a:t>
            </a:r>
          </a:p>
          <a:p>
            <a:pPr marL="0" indent="0">
              <a:buNone/>
            </a:pPr>
            <a:endParaRPr lang="en-GB" sz="3400" dirty="0"/>
          </a:p>
          <a:p>
            <a:pPr marL="0" indent="0">
              <a:buNone/>
            </a:pPr>
            <a:endParaRPr lang="en-GB" sz="3400" b="1" dirty="0">
              <a:solidFill>
                <a:schemeClr val="bg1"/>
              </a:solidFill>
            </a:endParaRPr>
          </a:p>
          <a:p>
            <a:pPr marL="0" indent="0">
              <a:buNone/>
            </a:pPr>
            <a:r>
              <a:rPr lang="en-GB" sz="4000" b="1" dirty="0">
                <a:solidFill>
                  <a:schemeClr val="bg1"/>
                </a:solidFill>
              </a:rPr>
              <a:t>What does the PPG do?</a:t>
            </a:r>
            <a:endParaRPr lang="en-GB" sz="4000" dirty="0">
              <a:solidFill>
                <a:schemeClr val="bg1"/>
              </a:solidFill>
            </a:endParaRPr>
          </a:p>
          <a:p>
            <a:pPr>
              <a:lnSpc>
                <a:spcPct val="120000"/>
              </a:lnSpc>
            </a:pPr>
            <a:r>
              <a:rPr lang="en-GB" sz="3400" dirty="0">
                <a:solidFill>
                  <a:schemeClr val="bg1"/>
                </a:solidFill>
              </a:rPr>
              <a:t>Share ideas to help improve how the practice runs</a:t>
            </a:r>
          </a:p>
          <a:p>
            <a:pPr>
              <a:lnSpc>
                <a:spcPct val="120000"/>
              </a:lnSpc>
            </a:pPr>
            <a:r>
              <a:rPr lang="en-GB" sz="3400" dirty="0">
                <a:solidFill>
                  <a:schemeClr val="bg1"/>
                </a:solidFill>
              </a:rPr>
              <a:t>Give feedback and raise any concerns in a constructive way</a:t>
            </a:r>
          </a:p>
          <a:p>
            <a:pPr>
              <a:lnSpc>
                <a:spcPct val="120000"/>
              </a:lnSpc>
            </a:pPr>
            <a:r>
              <a:rPr lang="en-GB" sz="3400" dirty="0">
                <a:solidFill>
                  <a:schemeClr val="bg1"/>
                </a:solidFill>
              </a:rPr>
              <a:t>Help organise events on health topics for the local community</a:t>
            </a:r>
          </a:p>
          <a:p>
            <a:pPr>
              <a:lnSpc>
                <a:spcPct val="120000"/>
              </a:lnSpc>
            </a:pPr>
            <a:r>
              <a:rPr lang="en-GB" sz="3400" dirty="0">
                <a:solidFill>
                  <a:schemeClr val="bg1"/>
                </a:solidFill>
              </a:rPr>
              <a:t>Create a regular patient newsletter</a:t>
            </a:r>
          </a:p>
          <a:p>
            <a:pPr>
              <a:lnSpc>
                <a:spcPct val="120000"/>
              </a:lnSpc>
            </a:pPr>
            <a:r>
              <a:rPr lang="en-GB" sz="3400" dirty="0">
                <a:solidFill>
                  <a:schemeClr val="bg1"/>
                </a:solidFill>
              </a:rPr>
              <a:t>Make sure our website is easy to use and helpful</a:t>
            </a:r>
          </a:p>
          <a:p>
            <a:pPr>
              <a:lnSpc>
                <a:spcPct val="120000"/>
              </a:lnSpc>
            </a:pPr>
            <a:r>
              <a:rPr lang="en-GB" sz="3400" dirty="0">
                <a:solidFill>
                  <a:schemeClr val="bg1"/>
                </a:solidFill>
              </a:rPr>
              <a:t>And much more!</a:t>
            </a:r>
          </a:p>
          <a:p>
            <a:pPr marL="0" indent="0">
              <a:buNone/>
            </a:pPr>
            <a:endParaRPr lang="en-GB" sz="3400" dirty="0"/>
          </a:p>
          <a:p>
            <a:pPr marL="0" indent="0">
              <a:buNone/>
            </a:pPr>
            <a:r>
              <a:rPr lang="en-GB" sz="4000" b="1" dirty="0">
                <a:solidFill>
                  <a:schemeClr val="bg1"/>
                </a:solidFill>
              </a:rPr>
              <a:t>Why should I join?</a:t>
            </a:r>
            <a:endParaRPr lang="en-GB" sz="4000" dirty="0">
              <a:solidFill>
                <a:schemeClr val="bg1"/>
              </a:solidFill>
            </a:endParaRPr>
          </a:p>
          <a:p>
            <a:pPr>
              <a:lnSpc>
                <a:spcPct val="120000"/>
              </a:lnSpc>
            </a:pPr>
            <a:r>
              <a:rPr lang="en-GB" sz="3400" dirty="0">
                <a:solidFill>
                  <a:schemeClr val="bg1"/>
                </a:solidFill>
              </a:rPr>
              <a:t>Be more involved in shaping your local healthcare</a:t>
            </a:r>
          </a:p>
          <a:p>
            <a:pPr>
              <a:lnSpc>
                <a:spcPct val="120000"/>
              </a:lnSpc>
            </a:pPr>
            <a:r>
              <a:rPr lang="en-GB" sz="3400" dirty="0">
                <a:solidFill>
                  <a:schemeClr val="bg1"/>
                </a:solidFill>
              </a:rPr>
              <a:t>Help ensure patient feedback is listened to and acted on</a:t>
            </a:r>
          </a:p>
          <a:p>
            <a:pPr>
              <a:lnSpc>
                <a:spcPct val="120000"/>
              </a:lnSpc>
            </a:pPr>
            <a:r>
              <a:rPr lang="en-GB" sz="3400" dirty="0">
                <a:solidFill>
                  <a:schemeClr val="bg1"/>
                </a:solidFill>
              </a:rPr>
              <a:t>Make a real difference to the NHS and your community</a:t>
            </a:r>
          </a:p>
          <a:p>
            <a:pPr>
              <a:lnSpc>
                <a:spcPct val="120000"/>
              </a:lnSpc>
            </a:pPr>
            <a:r>
              <a:rPr lang="en-GB" sz="3400" dirty="0">
                <a:solidFill>
                  <a:schemeClr val="bg1"/>
                </a:solidFill>
              </a:rPr>
              <a:t>Learn more about local health services</a:t>
            </a:r>
          </a:p>
          <a:p>
            <a:pPr>
              <a:lnSpc>
                <a:spcPct val="120000"/>
              </a:lnSpc>
            </a:pPr>
            <a:r>
              <a:rPr lang="en-GB" sz="3400" dirty="0">
                <a:solidFill>
                  <a:schemeClr val="bg1"/>
                </a:solidFill>
              </a:rPr>
              <a:t>Feel more confident by having a say and seeing real changes happen</a:t>
            </a:r>
          </a:p>
          <a:p>
            <a:pPr marL="0" indent="0">
              <a:lnSpc>
                <a:spcPct val="170000"/>
              </a:lnSpc>
              <a:buNone/>
            </a:pPr>
            <a:r>
              <a:rPr lang="en-GB" sz="4000" b="1" dirty="0">
                <a:solidFill>
                  <a:schemeClr val="bg1"/>
                </a:solidFill>
              </a:rPr>
              <a:t>                                                                                                                            Why it matters to us:</a:t>
            </a:r>
            <a:br>
              <a:rPr lang="en-GB" sz="3400" dirty="0">
                <a:solidFill>
                  <a:schemeClr val="bg1"/>
                </a:solidFill>
              </a:rPr>
            </a:br>
            <a:r>
              <a:rPr lang="en-GB" sz="3400" dirty="0">
                <a:solidFill>
                  <a:schemeClr val="bg1"/>
                </a:solidFill>
              </a:rPr>
              <a:t>Your voice helps us understand the patient experience better. Your suggestions often lead to simple but effective changes we might not have thought of. Together, we can create a better service for everyone</a:t>
            </a:r>
            <a:r>
              <a:rPr lang="en-GB" sz="2900" dirty="0">
                <a:solidFill>
                  <a:schemeClr val="bg1"/>
                </a:solidFill>
              </a:rPr>
              <a:t>.</a:t>
            </a:r>
          </a:p>
          <a:p>
            <a:endParaRPr lang="en-US" dirty="0"/>
          </a:p>
        </p:txBody>
      </p:sp>
    </p:spTree>
    <p:extLst>
      <p:ext uri="{BB962C8B-B14F-4D97-AF65-F5344CB8AC3E}">
        <p14:creationId xmlns:p14="http://schemas.microsoft.com/office/powerpoint/2010/main" val="1072521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18927BF-9AA0-3C77-DA57-5AB32A3D2DE6}"/>
              </a:ext>
            </a:extLst>
          </p:cNvPr>
          <p:cNvPicPr>
            <a:picLocks noChangeAspect="1"/>
          </p:cNvPicPr>
          <p:nvPr/>
        </p:nvPicPr>
        <p:blipFill>
          <a:blip r:embed="rId2"/>
          <a:srcRect t="7061" b="9465"/>
          <a:stretch>
            <a:fillRect/>
          </a:stretch>
        </p:blipFill>
        <p:spPr>
          <a:xfrm>
            <a:off x="0" y="785813"/>
            <a:ext cx="6858000" cy="10329862"/>
          </a:xfrm>
          <a:prstGeom prst="rect">
            <a:avLst/>
          </a:prstGeom>
        </p:spPr>
      </p:pic>
    </p:spTree>
    <p:extLst>
      <p:ext uri="{BB962C8B-B14F-4D97-AF65-F5344CB8AC3E}">
        <p14:creationId xmlns:p14="http://schemas.microsoft.com/office/powerpoint/2010/main" val="3624398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231</TotalTime>
  <Words>410</Words>
  <Application>Microsoft Office PowerPoint</Application>
  <PresentationFormat>Widescreen</PresentationFormat>
  <Paragraphs>30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FAQS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Qureshi Ayeesha</dc:creator>
  <cp:lastModifiedBy>Arnett Paula</cp:lastModifiedBy>
  <cp:revision>5</cp:revision>
  <dcterms:created xsi:type="dcterms:W3CDTF">2024-07-02T10:56:39Z</dcterms:created>
  <dcterms:modified xsi:type="dcterms:W3CDTF">2025-12-22T11:59:31Z</dcterms:modified>
</cp:coreProperties>
</file>